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1" r:id="rId3"/>
    <p:sldId id="344" r:id="rId5"/>
    <p:sldId id="364" r:id="rId6"/>
    <p:sldId id="366" r:id="rId7"/>
    <p:sldId id="367" r:id="rId8"/>
    <p:sldId id="359" r:id="rId9"/>
    <p:sldId id="360" r:id="rId10"/>
    <p:sldId id="393" r:id="rId11"/>
    <p:sldId id="402" r:id="rId12"/>
    <p:sldId id="421" r:id="rId13"/>
    <p:sldId id="381" r:id="rId14"/>
    <p:sldId id="394" r:id="rId15"/>
    <p:sldId id="395" r:id="rId16"/>
    <p:sldId id="398" r:id="rId17"/>
    <p:sldId id="399" r:id="rId18"/>
    <p:sldId id="414" r:id="rId19"/>
    <p:sldId id="396" r:id="rId20"/>
    <p:sldId id="388" r:id="rId21"/>
    <p:sldId id="397" r:id="rId22"/>
    <p:sldId id="434" r:id="rId23"/>
    <p:sldId id="435" r:id="rId24"/>
    <p:sldId id="361" r:id="rId25"/>
    <p:sldId id="363" r:id="rId26"/>
    <p:sldId id="358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0" userDrawn="1">
          <p15:clr>
            <a:srgbClr val="A4A3A4"/>
          </p15:clr>
        </p15:guide>
        <p15:guide id="2" pos="38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BAE"/>
    <a:srgbClr val="00A3E4"/>
    <a:srgbClr val="595959"/>
    <a:srgbClr val="0A5F9E"/>
    <a:srgbClr val="1D2A5A"/>
    <a:srgbClr val="F2F2F2"/>
    <a:srgbClr val="D62036"/>
    <a:srgbClr val="295788"/>
    <a:srgbClr val="2D5B8C"/>
    <a:srgbClr val="D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124" autoAdjust="0"/>
  </p:normalViewPr>
  <p:slideViewPr>
    <p:cSldViewPr snapToGrid="0" showGuides="1">
      <p:cViewPr>
        <p:scale>
          <a:sx n="68" d="100"/>
          <a:sy n="68" d="100"/>
        </p:scale>
        <p:origin x="1260" y="990"/>
      </p:cViewPr>
      <p:guideLst>
        <p:guide orient="horz" pos="2240"/>
        <p:guide pos="38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7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09E27A0-C8C5-4D1C-8474-C97B64CA435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058A21C5-6FF9-43F6-A409-2A0EC906A9A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4" name="直接连接符 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747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39989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5"/>
          </p:nvPr>
        </p:nvSpPr>
        <p:spPr>
          <a:xfrm>
            <a:off x="53125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6"/>
          </p:nvPr>
        </p:nvSpPr>
        <p:spPr>
          <a:xfrm>
            <a:off x="84367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8" name="直接连接符 17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0">
        <p14:vortex dir="r"/>
      </p:transition>
    </mc:Choice>
    <mc:Fallback>
      <p:transition spd="slow" advTm="11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4" name="直接连接符 1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bg>
      <p:bgPr>
        <a:gradFill>
          <a:gsLst>
            <a:gs pos="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8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.xml"/><Relationship Id="rId3" Type="http://schemas.openxmlformats.org/officeDocument/2006/relationships/image" Target="../media/image59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1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439150" y="0"/>
            <a:ext cx="3752850" cy="6381750"/>
          </a:xfrm>
          <a:custGeom>
            <a:avLst/>
            <a:gdLst>
              <a:gd name="connsiteX0" fmla="*/ 0 w 3295650"/>
              <a:gd name="connsiteY0" fmla="*/ 0 h 6381750"/>
              <a:gd name="connsiteX1" fmla="*/ 3295650 w 3295650"/>
              <a:gd name="connsiteY1" fmla="*/ 0 h 6381750"/>
              <a:gd name="connsiteX2" fmla="*/ 3295650 w 3295650"/>
              <a:gd name="connsiteY2" fmla="*/ 6381750 h 6381750"/>
              <a:gd name="connsiteX3" fmla="*/ 0 w 3295650"/>
              <a:gd name="connsiteY3" fmla="*/ 6381750 h 6381750"/>
              <a:gd name="connsiteX4" fmla="*/ 0 w 3295650"/>
              <a:gd name="connsiteY4" fmla="*/ 0 h 6381750"/>
              <a:gd name="connsiteX0-1" fmla="*/ 0 w 3295650"/>
              <a:gd name="connsiteY0-2" fmla="*/ 0 h 6381750"/>
              <a:gd name="connsiteX1-3" fmla="*/ 2133600 w 3295650"/>
              <a:gd name="connsiteY1-4" fmla="*/ 0 h 6381750"/>
              <a:gd name="connsiteX2-5" fmla="*/ 3295650 w 3295650"/>
              <a:gd name="connsiteY2-6" fmla="*/ 0 h 6381750"/>
              <a:gd name="connsiteX3-7" fmla="*/ 3295650 w 3295650"/>
              <a:gd name="connsiteY3-8" fmla="*/ 6381750 h 6381750"/>
              <a:gd name="connsiteX4-9" fmla="*/ 0 w 3295650"/>
              <a:gd name="connsiteY4-10" fmla="*/ 6381750 h 6381750"/>
              <a:gd name="connsiteX5" fmla="*/ 0 w 3295650"/>
              <a:gd name="connsiteY5" fmla="*/ 0 h 6381750"/>
              <a:gd name="connsiteX0-11" fmla="*/ 0 w 3486150"/>
              <a:gd name="connsiteY0-12" fmla="*/ 2438400 h 6381750"/>
              <a:gd name="connsiteX1-13" fmla="*/ 2324100 w 3486150"/>
              <a:gd name="connsiteY1-14" fmla="*/ 0 h 6381750"/>
              <a:gd name="connsiteX2-15" fmla="*/ 3486150 w 3486150"/>
              <a:gd name="connsiteY2-16" fmla="*/ 0 h 6381750"/>
              <a:gd name="connsiteX3-17" fmla="*/ 3486150 w 3486150"/>
              <a:gd name="connsiteY3-18" fmla="*/ 6381750 h 6381750"/>
              <a:gd name="connsiteX4-19" fmla="*/ 190500 w 3486150"/>
              <a:gd name="connsiteY4-20" fmla="*/ 6381750 h 6381750"/>
              <a:gd name="connsiteX5-21" fmla="*/ 0 w 3486150"/>
              <a:gd name="connsiteY5-22" fmla="*/ 2438400 h 6381750"/>
              <a:gd name="connsiteX0-23" fmla="*/ 0 w 3486150"/>
              <a:gd name="connsiteY0-24" fmla="*/ 2438400 h 6381750"/>
              <a:gd name="connsiteX1-25" fmla="*/ 2324100 w 3486150"/>
              <a:gd name="connsiteY1-26" fmla="*/ 0 h 6381750"/>
              <a:gd name="connsiteX2-27" fmla="*/ 3486150 w 3486150"/>
              <a:gd name="connsiteY2-28" fmla="*/ 0 h 6381750"/>
              <a:gd name="connsiteX3-29" fmla="*/ 3486150 w 3486150"/>
              <a:gd name="connsiteY3-30" fmla="*/ 6381750 h 6381750"/>
              <a:gd name="connsiteX4-31" fmla="*/ 0 w 3486150"/>
              <a:gd name="connsiteY4-32" fmla="*/ 2438400 h 6381750"/>
              <a:gd name="connsiteX0-33" fmla="*/ 0 w 3752850"/>
              <a:gd name="connsiteY0-34" fmla="*/ 2781300 h 6381750"/>
              <a:gd name="connsiteX1-35" fmla="*/ 2590800 w 3752850"/>
              <a:gd name="connsiteY1-36" fmla="*/ 0 h 6381750"/>
              <a:gd name="connsiteX2-37" fmla="*/ 3752850 w 3752850"/>
              <a:gd name="connsiteY2-38" fmla="*/ 0 h 6381750"/>
              <a:gd name="connsiteX3-39" fmla="*/ 3752850 w 3752850"/>
              <a:gd name="connsiteY3-40" fmla="*/ 6381750 h 6381750"/>
              <a:gd name="connsiteX4-41" fmla="*/ 0 w 3752850"/>
              <a:gd name="connsiteY4-42" fmla="*/ 2781300 h 6381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52850" h="6381750">
                <a:moveTo>
                  <a:pt x="0" y="2781300"/>
                </a:moveTo>
                <a:lnTo>
                  <a:pt x="2590800" y="0"/>
                </a:lnTo>
                <a:lnTo>
                  <a:pt x="3752850" y="0"/>
                </a:lnTo>
                <a:lnTo>
                  <a:pt x="3752850" y="6381750"/>
                </a:lnTo>
                <a:lnTo>
                  <a:pt x="0" y="2781300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888" r="-54188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8669655" y="82550"/>
            <a:ext cx="1449070" cy="1336675"/>
          </a:xfrm>
          <a:prstGeom prst="line">
            <a:avLst/>
          </a:prstGeom>
          <a:ln w="254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9756775" y="11430"/>
            <a:ext cx="1517650" cy="1475740"/>
          </a:xfrm>
          <a:prstGeom prst="line">
            <a:avLst/>
          </a:prstGeom>
          <a:ln w="215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10239375" y="4533900"/>
            <a:ext cx="1780540" cy="1903730"/>
          </a:xfrm>
          <a:prstGeom prst="line">
            <a:avLst/>
          </a:prstGeom>
          <a:ln w="1778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9358630" y="4363720"/>
            <a:ext cx="2306955" cy="235331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931920" y="3783330"/>
            <a:ext cx="3154680" cy="2999105"/>
          </a:xfrm>
          <a:prstGeom prst="line">
            <a:avLst/>
          </a:prstGeom>
          <a:ln w="127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98195" y="80010"/>
            <a:ext cx="1447165" cy="1395095"/>
          </a:xfrm>
          <a:prstGeom prst="line">
            <a:avLst/>
          </a:prstGeom>
          <a:ln w="762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62998" y="2275233"/>
            <a:ext cx="5887013" cy="7924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CarEye </a:t>
            </a:r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车辆管理平台</a:t>
            </a:r>
            <a:endParaRPr lang="zh-CN" altLang="en-US" sz="40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20495" y="4140200"/>
            <a:ext cx="219837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专业 专注 专心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156228" y="1650828"/>
            <a:ext cx="2451542" cy="2451542"/>
            <a:chOff x="7156228" y="1650828"/>
            <a:chExt cx="2451542" cy="2451542"/>
          </a:xfrm>
        </p:grpSpPr>
        <p:sp>
          <p:nvSpPr>
            <p:cNvPr id="3" name="圆角矩形 2"/>
            <p:cNvSpPr/>
            <p:nvPr/>
          </p:nvSpPr>
          <p:spPr>
            <a:xfrm rot="2700000">
              <a:off x="7156228" y="1650828"/>
              <a:ext cx="2451542" cy="2451542"/>
            </a:xfrm>
            <a:prstGeom prst="roundRect">
              <a:avLst>
                <a:gd name="adj" fmla="val 9596"/>
              </a:avLst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577655" y="3017548"/>
              <a:ext cx="1781175" cy="7924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深圳市晟鸿科技有限公司</a:t>
              </a:r>
              <a:endParaRPr lang="zh-CN" altLang="en-US" sz="2000" dirty="0" smtClean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080" y="199834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8415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油耗管理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1155" y="888365"/>
            <a:ext cx="985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 altLang="en-US"/>
              <a:t>平台接入油耗传感器，统计油耗使用情况，防止偷油，漏油情况发生。能耗分析对比，查出能耗比较低的车辆，并全面掌握司机的工作效率。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7285" y="1626235"/>
            <a:ext cx="5253990" cy="2653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775" y="1617345"/>
            <a:ext cx="5220335" cy="2663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40" y="4316730"/>
            <a:ext cx="5360035" cy="2306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775" y="4328160"/>
            <a:ext cx="5219700" cy="23025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69035" y="998855"/>
            <a:ext cx="985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 altLang="en-US"/>
              <a:t>平台接入载重传感器，能精确计算重量，装货卸货时间，可广泛应用于物流，环卫等行业。用于流向管控，监控非法卸货，杜绝绕路，偷货等行为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035" y="1644015"/>
            <a:ext cx="4582795" cy="2540635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智能载重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" y="4395470"/>
            <a:ext cx="4655820" cy="2078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80" y="1541145"/>
            <a:ext cx="4747260" cy="26428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4354195"/>
            <a:ext cx="4747260" cy="2199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0600" y="1045845"/>
            <a:ext cx="5067935" cy="2453640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车载视频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45" y="1072515"/>
            <a:ext cx="4507865" cy="2426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645" y="3947795"/>
            <a:ext cx="4507865" cy="2258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82470" y="349948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实时视频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45630" y="349948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录像回放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63750" y="630428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双向对讲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600" y="3947160"/>
            <a:ext cx="5067300" cy="22593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17385" y="630428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远程录像和下载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260" y="1691640"/>
            <a:ext cx="4688205" cy="2701290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警情监管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80" y="1700530"/>
            <a:ext cx="5224780" cy="26181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69035" y="998855"/>
            <a:ext cx="985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车辆管理平台对</a:t>
            </a:r>
            <a:r>
              <a:rPr lang="en-US" altLang="zh-CN"/>
              <a:t>100</a:t>
            </a:r>
            <a:r>
              <a:rPr lang="zh-CN" altLang="en-US"/>
              <a:t>多个报警类型进行监控，做到通知及时，处理到位。便于管理者能远程分析车辆运营过程中出现的各种问题。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" y="4537710"/>
            <a:ext cx="4625340" cy="22078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880" y="4465955"/>
            <a:ext cx="5224780" cy="23164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规则管理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8280" y="8655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车辆管理平台提供多个平台报警规则，满足行业内对设置围栏，超速，非法行驶等实际需求</a:t>
            </a:r>
            <a:endParaRPr 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035" y="1335405"/>
            <a:ext cx="4685030" cy="2701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535" y="1335405"/>
            <a:ext cx="5109845" cy="2776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4199890"/>
            <a:ext cx="4739640" cy="25012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35" y="4182110"/>
            <a:ext cx="5109845" cy="25012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26105" y="22288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安全管理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9655" y="8655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满足苏标协议，对</a:t>
            </a:r>
            <a:r>
              <a:rPr lang="en-US" altLang="zh-CN"/>
              <a:t>ADAS,DSM</a:t>
            </a:r>
            <a:r>
              <a:rPr lang="zh-CN" altLang="en-US"/>
              <a:t>报警进行处理，监管驾驶行为，对驾驶员进行评分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6515" y="1192530"/>
            <a:ext cx="4827905" cy="2669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" y="1192530"/>
            <a:ext cx="5172075" cy="2580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55" y="3862070"/>
            <a:ext cx="5171440" cy="26269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515" y="3862070"/>
            <a:ext cx="4827905" cy="26276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26105" y="22288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车辆运营保障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0125" y="9163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将车辆运营过程中的事故，费用，保养等信息输入到平台，留下图片和发票信息，防止司机乱报账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355" y="1398905"/>
            <a:ext cx="10638155" cy="5067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26105" y="22288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统计报表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45" y="945515"/>
            <a:ext cx="5210175" cy="2875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095" y="945515"/>
            <a:ext cx="5529580" cy="2875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45" y="3957955"/>
            <a:ext cx="5210810" cy="2608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185" y="3905885"/>
            <a:ext cx="5571490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814705"/>
            <a:ext cx="5075555" cy="2821305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监控大屏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3713480"/>
            <a:ext cx="5148580" cy="29629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55" y="744220"/>
            <a:ext cx="5549900" cy="2984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055" y="3728720"/>
            <a:ext cx="5549900" cy="29629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移动客户端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0" y="1004570"/>
            <a:ext cx="2810510" cy="54032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10" y="1003935"/>
            <a:ext cx="3395980" cy="5321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135" y="963295"/>
            <a:ext cx="3395980" cy="5362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851" y="-99392"/>
            <a:ext cx="12207058" cy="3766874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851" y="-99392"/>
            <a:ext cx="12207058" cy="3766873"/>
          </a:xfrm>
          <a:prstGeom prst="rect">
            <a:avLst/>
          </a:prstGeom>
          <a:gradFill>
            <a:gsLst>
              <a:gs pos="100000">
                <a:srgbClr val="00A3E4">
                  <a:alpha val="0"/>
                </a:srgbClr>
              </a:gs>
              <a:gs pos="0">
                <a:srgbClr val="214BAE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32654" y="3093114"/>
            <a:ext cx="2448272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晟鸿科技</a:t>
            </a:r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4007768" y="2335573"/>
            <a:ext cx="418659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WELCOME</a:t>
            </a:r>
            <a:endParaRPr lang="zh-CN" altLang="en-US" sz="4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8"/>
          <p:cNvSpPr>
            <a:spLocks noChangeArrowheads="1"/>
          </p:cNvSpPr>
          <p:nvPr/>
        </p:nvSpPr>
        <p:spPr bwMode="auto">
          <a:xfrm>
            <a:off x="670560" y="4095115"/>
            <a:ext cx="6107430" cy="203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ym typeface="+mn-ea"/>
              </a:rPr>
              <a:t>深圳市晟鸿科技有限公司是成立于</a:t>
            </a:r>
            <a:r>
              <a:rPr lang="en-US" altLang="zh-CN" sz="1000" dirty="0">
                <a:sym typeface="+mn-ea"/>
              </a:rPr>
              <a:t>2016</a:t>
            </a:r>
            <a:r>
              <a:rPr lang="zh-CN" altLang="en-US" sz="1000" dirty="0">
                <a:sym typeface="+mn-ea"/>
              </a:rPr>
              <a:t>年，旨在为公众和设备供应商、运营商提供移动设备管理平台解决方案，方便他们快速构建自己的管理系统。 </a:t>
            </a:r>
            <a:r>
              <a:rPr lang="en-US" altLang="zh-CN" sz="1000" dirty="0">
                <a:sym typeface="+mn-ea"/>
              </a:rPr>
              <a:t>“</a:t>
            </a:r>
            <a:r>
              <a:rPr lang="zh-CN" altLang="en-US" sz="1000" dirty="0">
                <a:sym typeface="+mn-ea"/>
              </a:rPr>
              <a:t>资源分享，合作共赢</a:t>
            </a:r>
            <a:r>
              <a:rPr lang="en-US" altLang="zh-CN" sz="1000" dirty="0">
                <a:sym typeface="+mn-ea"/>
              </a:rPr>
              <a:t>”</a:t>
            </a:r>
            <a:r>
              <a:rPr lang="zh-CN" altLang="en-US" sz="1000" dirty="0">
                <a:sym typeface="+mn-ea"/>
              </a:rPr>
              <a:t>是我们团队的宗旨，公司开发的</a:t>
            </a:r>
            <a:r>
              <a:rPr lang="en-US" altLang="zh-CN" sz="1000" dirty="0" err="1">
                <a:sym typeface="+mn-ea"/>
              </a:rPr>
              <a:t>CarEye</a:t>
            </a:r>
            <a:r>
              <a:rPr lang="zh-CN" altLang="en-US" sz="1000" dirty="0" err="1">
                <a:sym typeface="+mn-ea"/>
              </a:rPr>
              <a:t>车辆管理</a:t>
            </a:r>
            <a:r>
              <a:rPr lang="zh-CN" altLang="en-US" sz="1000" dirty="0">
                <a:sym typeface="+mn-ea"/>
              </a:rPr>
              <a:t>平台提供丰富的平台接口，方便第三方开发者进行二次开发。公司在不断的发展，由最初的流媒体服务，发展到车辆管理云平台、流媒体服务器、安防监控平台、视频服务负载均衡，智能环卫等多个业务领域。</a:t>
            </a:r>
            <a:endParaRPr lang="en-US" altLang="zh-CN" sz="1000" dirty="0"/>
          </a:p>
          <a:p>
            <a:pPr algn="just">
              <a:lnSpc>
                <a:spcPct val="150000"/>
              </a:lnSpc>
            </a:pPr>
            <a:endParaRPr lang="en-US" altLang="zh-CN" sz="1000" dirty="0"/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ym typeface="+mn-ea"/>
              </a:rPr>
              <a:t>以位置和视频服务为中心的车辆管理平台，已经过多次迭代升级，能满足两客一危，环卫，渣土等多个行业车的管理</a:t>
            </a:r>
            <a:r>
              <a:rPr lang="zh-CN" altLang="en-US" sz="1000">
                <a:sym typeface="+mn-ea"/>
              </a:rPr>
              <a:t>需求。公司以视频视频服务作为主要核心技术，产品已经应用于国内多个第三方厂家平台。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47982" y="4910817"/>
            <a:ext cx="2922676" cy="5998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300" b="1" dirty="0">
                <a:gradFill>
                  <a:gsLst>
                    <a:gs pos="100000">
                      <a:srgbClr val="00A3E4"/>
                    </a:gs>
                    <a:gs pos="0">
                      <a:srgbClr val="214BAE"/>
                    </a:gs>
                  </a:gsLst>
                  <a:lin ang="17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起航</a:t>
            </a:r>
            <a:r>
              <a:rPr lang="en-US" altLang="zh-CN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在创辉煌</a:t>
            </a:r>
            <a:endParaRPr lang="en-US" altLang="zh-CN" sz="8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2984" y="4255522"/>
            <a:ext cx="1463100" cy="162652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9970" dirty="0">
                <a:solidFill>
                  <a:prstClr val="white">
                    <a:lumMod val="85000"/>
                  </a:prst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“</a:t>
            </a:r>
            <a:endParaRPr lang="en-US" altLang="zh-CN" sz="9970" dirty="0">
              <a:solidFill>
                <a:prstClr val="white">
                  <a:lumMod val="85000"/>
                </a:prst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56111" y="5467719"/>
            <a:ext cx="1696297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93547" y="4616381"/>
            <a:ext cx="1338131" cy="322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我们心怀梦想</a:t>
            </a:r>
            <a:endParaRPr lang="en-US" altLang="zh-CN" sz="15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3667481"/>
            <a:ext cx="12192000" cy="69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" grpId="0" bldLvl="0" animBg="1"/>
      <p:bldP spid="9" grpId="0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>
            <p:custDataLst>
              <p:tags r:id="rId1"/>
            </p:custDataLst>
          </p:nvPr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多语言</a:t>
            </a:r>
            <a:endParaRPr lang="en-US" altLang="zh-CN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5695" y="995680"/>
            <a:ext cx="10871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车辆管理平台面向全球市场，目前支持中，英语。对海外客户我们可以使用</a:t>
            </a:r>
            <a:r>
              <a:rPr lang="en-US" altLang="zh-CN"/>
              <a:t>google</a:t>
            </a:r>
            <a:r>
              <a:rPr lang="zh-CN" altLang="en-US"/>
              <a:t>地图进行服务。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9135" y="1437640"/>
            <a:ext cx="10996930" cy="50355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>
            <p:custDataLst>
              <p:tags r:id="rId1"/>
            </p:custDataLst>
          </p:nvPr>
        </p:nvSpPr>
        <p:spPr>
          <a:xfrm>
            <a:off x="3289884" y="30337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帮助系统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4370" y="1416050"/>
            <a:ext cx="11064875" cy="521081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115695" y="933450"/>
            <a:ext cx="10871835" cy="622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/>
              <a:t>车辆管理帮助系统通过视频录像，常见问题解答，用户手册等方式帮助用户解决使用过程中的问题</a:t>
            </a:r>
            <a:endParaRPr 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953770" y="1024255"/>
            <a:ext cx="3677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en-US" b="1" dirty="0">
                <a:solidFill>
                  <a:srgbClr val="0070C0"/>
                </a:solidFill>
              </a:rPr>
              <a:t>：苏州某出租车管理平台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34255" y="1024255"/>
            <a:ext cx="480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采用</a:t>
            </a:r>
            <a:r>
              <a:rPr lang="en-US" altLang="zh-CN" dirty="0"/>
              <a:t>CS</a:t>
            </a:r>
            <a:r>
              <a:rPr lang="zh-CN" altLang="en-US" dirty="0"/>
              <a:t>客户端管理，用户界面友好操作方便</a:t>
            </a:r>
            <a:endParaRPr lang="zh-CN" altLang="en-US" dirty="0"/>
          </a:p>
        </p:txBody>
      </p:sp>
      <p:sp>
        <p:nvSpPr>
          <p:cNvPr id="30" name="Subtitle 2"/>
          <p:cNvSpPr txBox="1"/>
          <p:nvPr/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案例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290" y="1463040"/>
            <a:ext cx="11280775" cy="53403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570" y="614045"/>
            <a:ext cx="11213465" cy="61563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9570" y="117475"/>
            <a:ext cx="3677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en-US" b="1" dirty="0">
                <a:solidFill>
                  <a:srgbClr val="0070C0"/>
                </a:solidFill>
              </a:rPr>
              <a:t>：上海某环卫车管理平台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49370" y="117475"/>
            <a:ext cx="7124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采用高精度载重传感器，监控垃圾收运全过程</a:t>
            </a:r>
            <a:endParaRPr 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5" y="0"/>
            <a:ext cx="12190730" cy="4004945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" t="-38438" r="-204" b="-341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-58" y="4005064"/>
            <a:ext cx="12191265" cy="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6816090" y="4835525"/>
            <a:ext cx="445135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深圳市宝安区银田路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号宝安智谷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106-2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13510671870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联系人：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邓先生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support@car-eye.cn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网址：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www.car-eye.cn</a:t>
            </a:r>
            <a:endParaRPr lang="en-US" altLang="zh-CN" sz="1400" b="1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87488" y="4725157"/>
            <a:ext cx="3528392" cy="1125706"/>
            <a:chOff x="1486694" y="4823574"/>
            <a:chExt cx="3528392" cy="1125706"/>
          </a:xfrm>
        </p:grpSpPr>
        <p:sp>
          <p:nvSpPr>
            <p:cNvPr id="9" name="TextBox 26"/>
            <p:cNvSpPr txBox="1"/>
            <p:nvPr/>
          </p:nvSpPr>
          <p:spPr>
            <a:xfrm>
              <a:off x="1846734" y="5046275"/>
              <a:ext cx="28083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800" b="1" spc="300" dirty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1"/>
                  </a:gra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联系我们</a:t>
              </a:r>
              <a:endParaRPr lang="zh-CN" altLang="en-US" sz="4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86694" y="5949280"/>
              <a:ext cx="352839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1486694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5015086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486694" y="4949339"/>
              <a:ext cx="201622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727054" y="4949339"/>
              <a:ext cx="2880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6"/>
            <p:cNvSpPr txBox="1"/>
            <p:nvPr/>
          </p:nvSpPr>
          <p:spPr>
            <a:xfrm>
              <a:off x="3476374" y="4823574"/>
              <a:ext cx="13489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同建和谐 实现共赢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040" y="14986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1058816" y="4016573"/>
            <a:ext cx="4010072" cy="1789945"/>
            <a:chOff x="868998" y="1694338"/>
            <a:chExt cx="4010072" cy="1789945"/>
          </a:xfrm>
        </p:grpSpPr>
        <p:sp>
          <p:nvSpPr>
            <p:cNvPr id="11" name="文本框 10"/>
            <p:cNvSpPr txBox="1"/>
            <p:nvPr/>
          </p:nvSpPr>
          <p:spPr>
            <a:xfrm>
              <a:off x="868998" y="1694338"/>
              <a:ext cx="293438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开放式平台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74713" y="2218426"/>
              <a:ext cx="4004357" cy="78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CarEye</a:t>
              </a:r>
              <a:r>
                <a:rPr lang="zh-CN" altLang="en-US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车辆管理</a:t>
              </a:r>
              <a:r>
                <a:rPr lang="zh-CN" altLang="en-US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平台提供丰富的</a:t>
              </a:r>
              <a:r>
                <a:rPr lang="en-US" altLang="zh-CN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en-US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接口，满足客户二次开发需要，各种组件能方便快捷应用不同领域内的第三方平台中</a:t>
              </a:r>
              <a:endPara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957943" y="2160370"/>
              <a:ext cx="3877310" cy="215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967582" y="3124283"/>
              <a:ext cx="1412762" cy="360000"/>
              <a:chOff x="967582" y="4941214"/>
              <a:chExt cx="1412762" cy="36000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967582" y="4941214"/>
                <a:ext cx="1412762" cy="360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635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153264" y="4951937"/>
                <a:ext cx="104140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sz="1600" i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开放</a:t>
                </a:r>
                <a:r>
                  <a:rPr lang="zh-CN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sz="1600" i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合作</a:t>
                </a:r>
                <a:endParaRPr lang="zh-CN" sz="1600" i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7334127" y="1784664"/>
            <a:ext cx="404958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提供全套解决方案，接入车辆和视频设备进行管理。</a:t>
            </a:r>
            <a:endParaRPr lang="en-US" altLang="zh-CN" sz="12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提供视频服务部署，为第三方平台提供视频服务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为客户进行定制开发，满足客户个性化需求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SAAS</a:t>
            </a: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服务，安全托管车辆</a:t>
            </a: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占位符 23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27" y="1725944"/>
            <a:ext cx="2880518" cy="1920345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5" name="图片占位符 24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27" y="1725945"/>
            <a:ext cx="2880518" cy="192034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6" name="图片占位符 25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70" y="4016303"/>
            <a:ext cx="2880518" cy="1804923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7" name="图片占位符 26"/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70" y="4016303"/>
            <a:ext cx="2880518" cy="180492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23" name="Subtitle 2"/>
          <p:cNvSpPr txBox="1"/>
          <p:nvPr/>
        </p:nvSpPr>
        <p:spPr>
          <a:xfrm>
            <a:off x="3350895" y="26797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服务项目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38"/>
          <p:cNvGrpSpPr/>
          <p:nvPr/>
        </p:nvGrpSpPr>
        <p:grpSpPr>
          <a:xfrm>
            <a:off x="798341" y="1935739"/>
            <a:ext cx="2648970" cy="753112"/>
            <a:chOff x="1430743" y="1373009"/>
            <a:chExt cx="2076062" cy="590231"/>
          </a:xfrm>
        </p:grpSpPr>
        <p:sp>
          <p:nvSpPr>
            <p:cNvPr id="8" name="TextBox 7"/>
            <p:cNvSpPr txBox="1"/>
            <p:nvPr/>
          </p:nvSpPr>
          <p:spPr>
            <a:xfrm>
              <a:off x="2602259" y="1373009"/>
              <a:ext cx="904546" cy="25472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产品特色一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743" y="164971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采用分布式架构，前后端分离，视频服务和</a:t>
              </a:r>
              <a:r>
                <a:rPr lang="en-US" altLang="zh-CN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web</a:t>
              </a:r>
              <a:r>
                <a:rPr lang="zh-CN" altLang="en-US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分离，能满足不同客户需求</a:t>
              </a:r>
              <a:endParaRPr lang="zh-CN" altLang="en-US" sz="1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1" name="Rectangular Callout 28"/>
          <p:cNvSpPr>
            <a:spLocks noChangeAspect="1"/>
          </p:cNvSpPr>
          <p:nvPr/>
        </p:nvSpPr>
        <p:spPr>
          <a:xfrm flipH="1">
            <a:off x="3549648" y="1970871"/>
            <a:ext cx="738829" cy="717676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Rectangular Callout 32"/>
          <p:cNvSpPr>
            <a:spLocks noChangeAspect="1"/>
          </p:cNvSpPr>
          <p:nvPr/>
        </p:nvSpPr>
        <p:spPr>
          <a:xfrm flipH="1">
            <a:off x="3595368" y="3213632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Rectangular Callout 36"/>
          <p:cNvSpPr>
            <a:spLocks noChangeAspect="1"/>
          </p:cNvSpPr>
          <p:nvPr/>
        </p:nvSpPr>
        <p:spPr>
          <a:xfrm>
            <a:off x="7874784" y="1979427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Rectangular Callout 40"/>
          <p:cNvSpPr>
            <a:spLocks noChangeAspect="1"/>
          </p:cNvSpPr>
          <p:nvPr/>
        </p:nvSpPr>
        <p:spPr>
          <a:xfrm>
            <a:off x="7824619" y="3118120"/>
            <a:ext cx="738829" cy="717678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Arc 41"/>
          <p:cNvSpPr/>
          <p:nvPr/>
        </p:nvSpPr>
        <p:spPr>
          <a:xfrm rot="19051047">
            <a:off x="6629824" y="1676587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Arc 42"/>
          <p:cNvSpPr/>
          <p:nvPr/>
        </p:nvSpPr>
        <p:spPr>
          <a:xfrm rot="2548953" flipH="1">
            <a:off x="3352207" y="1678492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7" name="Group 286"/>
          <p:cNvGrpSpPr/>
          <p:nvPr/>
        </p:nvGrpSpPr>
        <p:grpSpPr>
          <a:xfrm>
            <a:off x="4519975" y="2200213"/>
            <a:ext cx="3156333" cy="2586413"/>
            <a:chOff x="5633243" y="1798638"/>
            <a:chExt cx="1992313" cy="1632575"/>
          </a:xfrm>
        </p:grpSpPr>
        <p:sp>
          <p:nvSpPr>
            <p:cNvPr id="18" name="Freeform 10"/>
            <p:cNvSpPr/>
            <p:nvPr/>
          </p:nvSpPr>
          <p:spPr bwMode="auto">
            <a:xfrm>
              <a:off x="6276180" y="3115300"/>
              <a:ext cx="706438" cy="315913"/>
            </a:xfrm>
            <a:custGeom>
              <a:avLst/>
              <a:gdLst/>
              <a:ahLst/>
              <a:cxnLst>
                <a:cxn ang="0">
                  <a:pos x="187" y="75"/>
                </a:cxn>
                <a:cxn ang="0">
                  <a:pos x="169" y="56"/>
                </a:cxn>
                <a:cxn ang="0">
                  <a:pos x="160" y="39"/>
                </a:cxn>
                <a:cxn ang="0">
                  <a:pos x="157" y="0"/>
                </a:cxn>
                <a:cxn ang="0">
                  <a:pos x="95" y="0"/>
                </a:cxn>
                <a:cxn ang="0">
                  <a:pos x="92" y="0"/>
                </a:cxn>
                <a:cxn ang="0">
                  <a:pos x="31" y="0"/>
                </a:cxn>
                <a:cxn ang="0">
                  <a:pos x="28" y="39"/>
                </a:cxn>
                <a:cxn ang="0">
                  <a:pos x="19" y="56"/>
                </a:cxn>
                <a:cxn ang="0">
                  <a:pos x="1" y="75"/>
                </a:cxn>
                <a:cxn ang="0">
                  <a:pos x="0" y="80"/>
                </a:cxn>
                <a:cxn ang="0">
                  <a:pos x="9" y="84"/>
                </a:cxn>
                <a:cxn ang="0">
                  <a:pos x="92" y="84"/>
                </a:cxn>
                <a:cxn ang="0">
                  <a:pos x="95" y="84"/>
                </a:cxn>
                <a:cxn ang="0">
                  <a:pos x="179" y="84"/>
                </a:cxn>
                <a:cxn ang="0">
                  <a:pos x="188" y="80"/>
                </a:cxn>
                <a:cxn ang="0">
                  <a:pos x="187" y="75"/>
                </a:cxn>
              </a:cxnLst>
              <a:rect l="0" t="0" r="r" b="b"/>
              <a:pathLst>
                <a:path w="188" h="84">
                  <a:moveTo>
                    <a:pt x="187" y="75"/>
                  </a:moveTo>
                  <a:cubicBezTo>
                    <a:pt x="187" y="75"/>
                    <a:pt x="179" y="66"/>
                    <a:pt x="169" y="56"/>
                  </a:cubicBezTo>
                  <a:cubicBezTo>
                    <a:pt x="159" y="46"/>
                    <a:pt x="160" y="39"/>
                    <a:pt x="160" y="39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9" y="46"/>
                    <a:pt x="19" y="56"/>
                  </a:cubicBezTo>
                  <a:cubicBezTo>
                    <a:pt x="9" y="66"/>
                    <a:pt x="1" y="75"/>
                    <a:pt x="1" y="75"/>
                  </a:cubicBezTo>
                  <a:cubicBezTo>
                    <a:pt x="1" y="75"/>
                    <a:pt x="0" y="77"/>
                    <a:pt x="0" y="80"/>
                  </a:cubicBezTo>
                  <a:cubicBezTo>
                    <a:pt x="0" y="83"/>
                    <a:pt x="2" y="84"/>
                    <a:pt x="9" y="84"/>
                  </a:cubicBezTo>
                  <a:cubicBezTo>
                    <a:pt x="15" y="84"/>
                    <a:pt x="78" y="84"/>
                    <a:pt x="92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110" y="84"/>
                    <a:pt x="173" y="84"/>
                    <a:pt x="179" y="84"/>
                  </a:cubicBezTo>
                  <a:cubicBezTo>
                    <a:pt x="186" y="84"/>
                    <a:pt x="188" y="83"/>
                    <a:pt x="188" y="80"/>
                  </a:cubicBezTo>
                  <a:cubicBezTo>
                    <a:pt x="188" y="77"/>
                    <a:pt x="187" y="75"/>
                    <a:pt x="187" y="75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5633243" y="1798638"/>
              <a:ext cx="1992313" cy="1425575"/>
            </a:xfrm>
            <a:custGeom>
              <a:avLst/>
              <a:gdLst/>
              <a:ahLst/>
              <a:cxnLst>
                <a:cxn ang="0">
                  <a:pos x="530" y="359"/>
                </a:cxn>
                <a:cxn ang="0">
                  <a:pos x="507" y="379"/>
                </a:cxn>
                <a:cxn ang="0">
                  <a:pos x="23" y="379"/>
                </a:cxn>
                <a:cxn ang="0">
                  <a:pos x="0" y="359"/>
                </a:cxn>
                <a:cxn ang="0">
                  <a:pos x="0" y="20"/>
                </a:cxn>
                <a:cxn ang="0">
                  <a:pos x="23" y="0"/>
                </a:cxn>
                <a:cxn ang="0">
                  <a:pos x="507" y="0"/>
                </a:cxn>
                <a:cxn ang="0">
                  <a:pos x="530" y="20"/>
                </a:cxn>
                <a:cxn ang="0">
                  <a:pos x="530" y="359"/>
                </a:cxn>
              </a:cxnLst>
              <a:rect l="0" t="0" r="r" b="b"/>
              <a:pathLst>
                <a:path w="530" h="379">
                  <a:moveTo>
                    <a:pt x="530" y="359"/>
                  </a:moveTo>
                  <a:cubicBezTo>
                    <a:pt x="530" y="370"/>
                    <a:pt x="520" y="379"/>
                    <a:pt x="507" y="379"/>
                  </a:cubicBezTo>
                  <a:cubicBezTo>
                    <a:pt x="23" y="379"/>
                    <a:pt x="23" y="379"/>
                    <a:pt x="23" y="379"/>
                  </a:cubicBezTo>
                  <a:cubicBezTo>
                    <a:pt x="10" y="379"/>
                    <a:pt x="0" y="370"/>
                    <a:pt x="0" y="35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10" y="0"/>
                    <a:pt x="23" y="0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520" y="0"/>
                    <a:pt x="530" y="9"/>
                    <a:pt x="530" y="20"/>
                  </a:cubicBezTo>
                  <a:lnTo>
                    <a:pt x="530" y="359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5701505" y="1862138"/>
              <a:ext cx="1855788" cy="1147763"/>
            </a:xfrm>
            <a:prstGeom prst="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5701361" y="1865401"/>
              <a:ext cx="1855788" cy="1147763"/>
            </a:xfrm>
            <a:custGeom>
              <a:avLst/>
              <a:gdLst/>
              <a:ahLst/>
              <a:cxnLst>
                <a:cxn ang="0">
                  <a:pos x="1169" y="0"/>
                </a:cxn>
                <a:cxn ang="0">
                  <a:pos x="0" y="0"/>
                </a:cxn>
                <a:cxn ang="0">
                  <a:pos x="0" y="723"/>
                </a:cxn>
                <a:cxn ang="0">
                  <a:pos x="1169" y="0"/>
                </a:cxn>
              </a:cxnLst>
              <a:rect l="0" t="0" r="r" b="b"/>
              <a:pathLst>
                <a:path w="1169" h="723">
                  <a:moveTo>
                    <a:pt x="1169" y="0"/>
                  </a:moveTo>
                  <a:lnTo>
                    <a:pt x="0" y="0"/>
                  </a:lnTo>
                  <a:lnTo>
                    <a:pt x="0" y="723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bg2">
                <a:lumMod val="95000"/>
                <a:alpha val="36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Oval 15"/>
            <p:cNvSpPr>
              <a:spLocks noChangeArrowheads="1"/>
            </p:cNvSpPr>
            <p:nvPr/>
          </p:nvSpPr>
          <p:spPr bwMode="auto">
            <a:xfrm>
              <a:off x="6580980" y="3059113"/>
              <a:ext cx="93663" cy="93663"/>
            </a:xfrm>
            <a:prstGeom prst="ellipse">
              <a:avLst/>
            </a:prstGeom>
            <a:solidFill>
              <a:srgbClr val="6E6F7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3" name="Group 38"/>
          <p:cNvGrpSpPr/>
          <p:nvPr/>
        </p:nvGrpSpPr>
        <p:grpSpPr>
          <a:xfrm>
            <a:off x="696922" y="3118868"/>
            <a:ext cx="2750820" cy="770255"/>
            <a:chOff x="1351116" y="1359534"/>
            <a:chExt cx="2155884" cy="603666"/>
          </a:xfrm>
        </p:grpSpPr>
        <p:sp>
          <p:nvSpPr>
            <p:cNvPr id="24" name="TextBox 23"/>
            <p:cNvSpPr txBox="1"/>
            <p:nvPr/>
          </p:nvSpPr>
          <p:spPr>
            <a:xfrm>
              <a:off x="2611008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产品特色三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51116" y="1649672"/>
              <a:ext cx="2155884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采用先进的</a:t>
              </a:r>
              <a:r>
                <a:rPr lang="en-US" altLang="zh-CN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spring-boot</a:t>
              </a:r>
              <a:r>
                <a:rPr lang="zh-CN" altLang="en-US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VUE</a:t>
              </a:r>
              <a:r>
                <a:rPr lang="zh-CN" altLang="en-US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等技术架构，</a:t>
              </a:r>
              <a:r>
                <a:rPr lang="zh-CN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扩展性好，提供</a:t>
              </a:r>
              <a:r>
                <a:rPr lang="en-US" altLang="zh-CN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BS</a:t>
              </a:r>
              <a:r>
                <a:rPr lang="zh-CN" altLang="en-US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CS</a:t>
              </a:r>
              <a:r>
                <a:rPr lang="zh-CN" altLang="en-US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客户端，移动客户端展示</a:t>
              </a:r>
              <a:endParaRPr lang="zh-CN" altLang="en-US" sz="1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6" name="Group 38"/>
          <p:cNvGrpSpPr/>
          <p:nvPr/>
        </p:nvGrpSpPr>
        <p:grpSpPr>
          <a:xfrm>
            <a:off x="8804746" y="3180423"/>
            <a:ext cx="2648970" cy="770306"/>
            <a:chOff x="1430743" y="1359534"/>
            <a:chExt cx="2076062" cy="603706"/>
          </a:xfrm>
        </p:grpSpPr>
        <p:sp>
          <p:nvSpPr>
            <p:cNvPr id="27" name="TextBox 26"/>
            <p:cNvSpPr txBox="1"/>
            <p:nvPr/>
          </p:nvSpPr>
          <p:spPr>
            <a:xfrm>
              <a:off x="1439491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产品特点四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30743" y="164971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支持</a:t>
              </a:r>
              <a:r>
                <a:rPr lang="en-US" altLang="zh-CN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JB28181,</a:t>
              </a:r>
              <a:r>
                <a:rPr lang="zh-CN" altLang="en-US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能支持安防摄像头接入，支持交通部和公安部两大行业标准对接</a:t>
              </a:r>
              <a:endParaRPr lang="zh-CN" altLang="en-US" sz="1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9" name="Group 38"/>
          <p:cNvGrpSpPr/>
          <p:nvPr/>
        </p:nvGrpSpPr>
        <p:grpSpPr>
          <a:xfrm>
            <a:off x="8891664" y="1979442"/>
            <a:ext cx="2649047" cy="841424"/>
            <a:chOff x="1430683" y="1152507"/>
            <a:chExt cx="2076122" cy="659443"/>
          </a:xfrm>
        </p:grpSpPr>
        <p:sp>
          <p:nvSpPr>
            <p:cNvPr id="30" name="TextBox 29"/>
            <p:cNvSpPr txBox="1"/>
            <p:nvPr/>
          </p:nvSpPr>
          <p:spPr>
            <a:xfrm>
              <a:off x="1430683" y="1152507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产品特色二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30743" y="149842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满足</a:t>
              </a:r>
              <a:r>
                <a:rPr lang="en-US" altLang="zh-CN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GB35658</a:t>
              </a:r>
              <a:r>
                <a:rPr lang="zh-CN" altLang="en-US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JT/T905, </a:t>
              </a:r>
              <a:r>
                <a:rPr lang="zh-CN" altLang="en-US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苏标，吉标各种协议，能满足车联网行业各种需求</a:t>
              </a:r>
              <a:endParaRPr lang="zh-CN" altLang="en-US" sz="1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48964" y="155415"/>
            <a:ext cx="5381676" cy="828136"/>
            <a:chOff x="3335604" y="377030"/>
            <a:chExt cx="5381676" cy="828136"/>
          </a:xfrm>
        </p:grpSpPr>
        <p:sp>
          <p:nvSpPr>
            <p:cNvPr id="37" name="Subtitle 2"/>
            <p:cNvSpPr txBox="1"/>
            <p:nvPr/>
          </p:nvSpPr>
          <p:spPr>
            <a:xfrm>
              <a:off x="3381324" y="377030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CN" altLang="en-US" sz="2800" b="1" spc="300" dirty="0" smtClean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0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产品特色</a:t>
              </a:r>
              <a:endPara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38" name="Subtitle 2"/>
            <p:cNvSpPr txBox="1"/>
            <p:nvPr/>
          </p:nvSpPr>
          <p:spPr>
            <a:xfrm>
              <a:off x="3335604" y="791159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705" y="2305685"/>
            <a:ext cx="2943225" cy="1986280"/>
          </a:xfrm>
          <a:prstGeom prst="rect">
            <a:avLst/>
          </a:prstGeom>
        </p:spPr>
      </p:pic>
      <p:sp>
        <p:nvSpPr>
          <p:cNvPr id="3" name="Rectangular Callout 40"/>
          <p:cNvSpPr>
            <a:spLocks noChangeAspect="1"/>
          </p:cNvSpPr>
          <p:nvPr/>
        </p:nvSpPr>
        <p:spPr>
          <a:xfrm>
            <a:off x="7824619" y="4195715"/>
            <a:ext cx="738829" cy="717678"/>
          </a:xfrm>
          <a:prstGeom prst="wedgeRectCallou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06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38"/>
          <p:cNvGrpSpPr/>
          <p:nvPr/>
        </p:nvGrpSpPr>
        <p:grpSpPr>
          <a:xfrm>
            <a:off x="8815541" y="4168483"/>
            <a:ext cx="2648970" cy="570281"/>
            <a:chOff x="1430743" y="1359534"/>
            <a:chExt cx="2076062" cy="446942"/>
          </a:xfrm>
        </p:grpSpPr>
        <p:sp>
          <p:nvSpPr>
            <p:cNvPr id="5" name="TextBox 26"/>
            <p:cNvSpPr txBox="1"/>
            <p:nvPr/>
          </p:nvSpPr>
          <p:spPr>
            <a:xfrm>
              <a:off x="1439491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产品特点六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" name="TextBox 27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ct val="130000"/>
                </a:lnSpc>
              </a:pPr>
              <a:r>
                <a:rPr lang="zh-CN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精确的传感器算法，解决行业内实际需求</a:t>
              </a:r>
              <a:endParaRPr lang="zh-CN" sz="1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" name="Rectangular Callout 40"/>
          <p:cNvSpPr>
            <a:spLocks noChangeAspect="1"/>
          </p:cNvSpPr>
          <p:nvPr/>
        </p:nvSpPr>
        <p:spPr>
          <a:xfrm>
            <a:off x="3595519" y="4292235"/>
            <a:ext cx="738829" cy="717678"/>
          </a:xfrm>
          <a:prstGeom prst="wedgeRectCallou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2" name="Group 38"/>
          <p:cNvGrpSpPr/>
          <p:nvPr/>
        </p:nvGrpSpPr>
        <p:grpSpPr>
          <a:xfrm>
            <a:off x="789141" y="4302468"/>
            <a:ext cx="2648970" cy="559486"/>
            <a:chOff x="1430743" y="1367994"/>
            <a:chExt cx="2076062" cy="438482"/>
          </a:xfrm>
        </p:grpSpPr>
        <p:sp>
          <p:nvSpPr>
            <p:cNvPr id="33" name="TextBox 26"/>
            <p:cNvSpPr txBox="1"/>
            <p:nvPr/>
          </p:nvSpPr>
          <p:spPr>
            <a:xfrm>
              <a:off x="2609501" y="136799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产品特点五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" name="TextBox 27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r">
                <a:lnSpc>
                  <a:spcPct val="130000"/>
                </a:lnSpc>
              </a:pPr>
              <a:r>
                <a:rPr lang="zh-CN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支提供丰富的</a:t>
              </a:r>
              <a:r>
                <a:rPr lang="en-US" altLang="zh-CN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API</a:t>
              </a:r>
              <a:r>
                <a:rPr lang="zh-CN" altLang="en-US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，为其他</a:t>
              </a:r>
              <a:r>
                <a:rPr lang="en-US" altLang="zh-CN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ERP</a:t>
              </a:r>
              <a:r>
                <a:rPr lang="zh-CN" altLang="en-US" sz="10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系统助力</a:t>
              </a:r>
              <a:endParaRPr lang="zh-CN" altLang="en-US" sz="1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54"/>
          <p:cNvSpPr/>
          <p:nvPr/>
        </p:nvSpPr>
        <p:spPr>
          <a:xfrm>
            <a:off x="3949714" y="2586541"/>
            <a:ext cx="4636869" cy="2402897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-1" fmla="*/ 0 w 3487467"/>
              <a:gd name="connsiteY0-2" fmla="*/ 0 h 1719830"/>
              <a:gd name="connsiteX1-3" fmla="*/ 3439660 w 3487467"/>
              <a:gd name="connsiteY1-4" fmla="*/ 0 h 1719830"/>
              <a:gd name="connsiteX2-5" fmla="*/ 1719830 w 3487467"/>
              <a:gd name="connsiteY2-6" fmla="*/ 1719830 h 1719830"/>
              <a:gd name="connsiteX3-7" fmla="*/ 0 w 3487467"/>
              <a:gd name="connsiteY3-8" fmla="*/ 0 h 1719830"/>
              <a:gd name="connsiteX0-9" fmla="*/ 6132 w 3493599"/>
              <a:gd name="connsiteY0-10" fmla="*/ 130018 h 1849848"/>
              <a:gd name="connsiteX1-11" fmla="*/ 3445792 w 3493599"/>
              <a:gd name="connsiteY1-12" fmla="*/ 130018 h 1849848"/>
              <a:gd name="connsiteX2-13" fmla="*/ 1725962 w 3493599"/>
              <a:gd name="connsiteY2-14" fmla="*/ 1849848 h 1849848"/>
              <a:gd name="connsiteX3-15" fmla="*/ 6132 w 3493599"/>
              <a:gd name="connsiteY3-16" fmla="*/ 130018 h 1849848"/>
              <a:gd name="connsiteX0-17" fmla="*/ 6132 w 3493599"/>
              <a:gd name="connsiteY0-18" fmla="*/ 35412 h 1755242"/>
              <a:gd name="connsiteX1-19" fmla="*/ 3445792 w 3493599"/>
              <a:gd name="connsiteY1-20" fmla="*/ 35412 h 1755242"/>
              <a:gd name="connsiteX2-21" fmla="*/ 1725962 w 3493599"/>
              <a:gd name="connsiteY2-22" fmla="*/ 1755242 h 1755242"/>
              <a:gd name="connsiteX3-23" fmla="*/ 6132 w 3493599"/>
              <a:gd name="connsiteY3-24" fmla="*/ 35412 h 1755242"/>
              <a:gd name="connsiteX0-25" fmla="*/ 4377 w 3488420"/>
              <a:gd name="connsiteY0-26" fmla="*/ 11795 h 1772900"/>
              <a:gd name="connsiteX1-27" fmla="*/ 3450912 w 3488420"/>
              <a:gd name="connsiteY1-28" fmla="*/ 53046 h 1772900"/>
              <a:gd name="connsiteX2-29" fmla="*/ 1731082 w 3488420"/>
              <a:gd name="connsiteY2-30" fmla="*/ 1772876 h 1772900"/>
              <a:gd name="connsiteX3-31" fmla="*/ 4377 w 3488420"/>
              <a:gd name="connsiteY3-32" fmla="*/ 11795 h 1772900"/>
              <a:gd name="connsiteX0-33" fmla="*/ 39013 w 3522446"/>
              <a:gd name="connsiteY0-34" fmla="*/ 134148 h 1909003"/>
              <a:gd name="connsiteX1-35" fmla="*/ 3485548 w 3522446"/>
              <a:gd name="connsiteY1-36" fmla="*/ 175399 h 1909003"/>
              <a:gd name="connsiteX2-37" fmla="*/ 1738217 w 3522446"/>
              <a:gd name="connsiteY2-38" fmla="*/ 1908979 h 1909003"/>
              <a:gd name="connsiteX3-39" fmla="*/ 39013 w 3522446"/>
              <a:gd name="connsiteY3-40" fmla="*/ 134148 h 1909003"/>
              <a:gd name="connsiteX0-41" fmla="*/ 55067 w 3553265"/>
              <a:gd name="connsiteY0-42" fmla="*/ 134148 h 1909002"/>
              <a:gd name="connsiteX1-43" fmla="*/ 3501602 w 3553265"/>
              <a:gd name="connsiteY1-44" fmla="*/ 175399 h 1909002"/>
              <a:gd name="connsiteX2-45" fmla="*/ 1754271 w 3553265"/>
              <a:gd name="connsiteY2-46" fmla="*/ 1908979 h 1909002"/>
              <a:gd name="connsiteX3-47" fmla="*/ 55067 w 3553265"/>
              <a:gd name="connsiteY3-48" fmla="*/ 134148 h 1909002"/>
              <a:gd name="connsiteX0-49" fmla="*/ 39426 w 3502160"/>
              <a:gd name="connsiteY0-50" fmla="*/ 134148 h 1909003"/>
              <a:gd name="connsiteX1-51" fmla="*/ 3465335 w 3502160"/>
              <a:gd name="connsiteY1-52" fmla="*/ 175399 h 1909003"/>
              <a:gd name="connsiteX2-53" fmla="*/ 1718004 w 3502160"/>
              <a:gd name="connsiteY2-54" fmla="*/ 1908979 h 1909003"/>
              <a:gd name="connsiteX3-55" fmla="*/ 39426 w 3502160"/>
              <a:gd name="connsiteY3-56" fmla="*/ 134148 h 1909003"/>
              <a:gd name="connsiteX0-57" fmla="*/ 8999 w 3471733"/>
              <a:gd name="connsiteY0-58" fmla="*/ 21578 h 1796433"/>
              <a:gd name="connsiteX1-59" fmla="*/ 3434908 w 3471733"/>
              <a:gd name="connsiteY1-60" fmla="*/ 62829 h 1796433"/>
              <a:gd name="connsiteX2-61" fmla="*/ 1687577 w 3471733"/>
              <a:gd name="connsiteY2-62" fmla="*/ 1796409 h 1796433"/>
              <a:gd name="connsiteX3-63" fmla="*/ 8999 w 3471733"/>
              <a:gd name="connsiteY3-64" fmla="*/ 21578 h 1796433"/>
              <a:gd name="connsiteX0-65" fmla="*/ 39425 w 3502159"/>
              <a:gd name="connsiteY0-66" fmla="*/ 135675 h 1931154"/>
              <a:gd name="connsiteX1-67" fmla="*/ 3465334 w 3502159"/>
              <a:gd name="connsiteY1-68" fmla="*/ 176926 h 1931154"/>
              <a:gd name="connsiteX2-69" fmla="*/ 1718003 w 3502159"/>
              <a:gd name="connsiteY2-70" fmla="*/ 1931131 h 1931154"/>
              <a:gd name="connsiteX3-71" fmla="*/ 39425 w 3502159"/>
              <a:gd name="connsiteY3-72" fmla="*/ 135675 h 1931154"/>
              <a:gd name="connsiteX0-73" fmla="*/ 7276 w 3470010"/>
              <a:gd name="connsiteY0-74" fmla="*/ 26065 h 1821544"/>
              <a:gd name="connsiteX1-75" fmla="*/ 3433185 w 3470010"/>
              <a:gd name="connsiteY1-76" fmla="*/ 67316 h 1821544"/>
              <a:gd name="connsiteX2-77" fmla="*/ 1685854 w 3470010"/>
              <a:gd name="connsiteY2-78" fmla="*/ 1821521 h 1821544"/>
              <a:gd name="connsiteX3-79" fmla="*/ 7276 w 3470010"/>
              <a:gd name="connsiteY3-80" fmla="*/ 26065 h 1821544"/>
              <a:gd name="connsiteX0-81" fmla="*/ 12669 w 3492943"/>
              <a:gd name="connsiteY0-82" fmla="*/ 26065 h 1822469"/>
              <a:gd name="connsiteX1-83" fmla="*/ 3438578 w 3492943"/>
              <a:gd name="connsiteY1-84" fmla="*/ 67316 h 1822469"/>
              <a:gd name="connsiteX2-85" fmla="*/ 1691247 w 3492943"/>
              <a:gd name="connsiteY2-86" fmla="*/ 1821521 h 1822469"/>
              <a:gd name="connsiteX3-87" fmla="*/ 12669 w 3492943"/>
              <a:gd name="connsiteY3-88" fmla="*/ 26065 h 1822469"/>
              <a:gd name="connsiteX0-89" fmla="*/ 48756 w 3529030"/>
              <a:gd name="connsiteY0-90" fmla="*/ 3139 h 1799516"/>
              <a:gd name="connsiteX1-91" fmla="*/ 3474665 w 3529030"/>
              <a:gd name="connsiteY1-92" fmla="*/ 44390 h 1799516"/>
              <a:gd name="connsiteX2-93" fmla="*/ 1727334 w 3529030"/>
              <a:gd name="connsiteY2-94" fmla="*/ 1798595 h 1799516"/>
              <a:gd name="connsiteX3-95" fmla="*/ 48756 w 3529030"/>
              <a:gd name="connsiteY3-96" fmla="*/ 3139 h 1799516"/>
              <a:gd name="connsiteX0-97" fmla="*/ 48756 w 3529030"/>
              <a:gd name="connsiteY0-98" fmla="*/ 5796 h 1802173"/>
              <a:gd name="connsiteX1-99" fmla="*/ 3474665 w 3529030"/>
              <a:gd name="connsiteY1-100" fmla="*/ 47047 h 1802173"/>
              <a:gd name="connsiteX2-101" fmla="*/ 1727334 w 3529030"/>
              <a:gd name="connsiteY2-102" fmla="*/ 1801252 h 1802173"/>
              <a:gd name="connsiteX3-103" fmla="*/ 48756 w 3529030"/>
              <a:gd name="connsiteY3-104" fmla="*/ 5796 h 1802173"/>
              <a:gd name="connsiteX0-105" fmla="*/ 48756 w 3477652"/>
              <a:gd name="connsiteY0-106" fmla="*/ 5796 h 1802173"/>
              <a:gd name="connsiteX1-107" fmla="*/ 3474665 w 3477652"/>
              <a:gd name="connsiteY1-108" fmla="*/ 47047 h 1802173"/>
              <a:gd name="connsiteX2-109" fmla="*/ 1727334 w 3477652"/>
              <a:gd name="connsiteY2-110" fmla="*/ 1801252 h 1802173"/>
              <a:gd name="connsiteX3-111" fmla="*/ 48756 w 3477652"/>
              <a:gd name="connsiteY3-112" fmla="*/ 5796 h 1802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954177" y="2356690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2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先进的技术架构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240054" y="2581229"/>
            <a:ext cx="1998864" cy="1405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403835" y="2581230"/>
            <a:ext cx="835083" cy="23726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6238923" y="2581264"/>
            <a:ext cx="894095" cy="22895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6238918" y="2581229"/>
            <a:ext cx="1953653" cy="1405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974194" y="3456592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016179" y="4430672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685966" y="4385686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690555" y="3327446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088521" y="2170493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06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599905" y="2155289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TextBox 34"/>
          <p:cNvSpPr txBox="1"/>
          <p:nvPr/>
        </p:nvSpPr>
        <p:spPr>
          <a:xfrm>
            <a:off x="1003852" y="2631076"/>
            <a:ext cx="24518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后台采用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spring-boot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前端采用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35"/>
          <p:cNvSpPr txBox="1"/>
          <p:nvPr/>
        </p:nvSpPr>
        <p:spPr>
          <a:xfrm>
            <a:off x="1530241" y="3892861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流媒体负载均衡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TextBox 36"/>
          <p:cNvSpPr txBox="1"/>
          <p:nvPr/>
        </p:nvSpPr>
        <p:spPr>
          <a:xfrm>
            <a:off x="1600485" y="4167247"/>
            <a:ext cx="2527296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流媒体服务跟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分离，是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N:N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的关系，即多个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可以共用一个视频服务器，一个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也可以调用多个视频为其服务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37"/>
          <p:cNvSpPr txBox="1"/>
          <p:nvPr/>
        </p:nvSpPr>
        <p:spPr>
          <a:xfrm>
            <a:off x="2106305" y="5141000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主动安全服务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TextBox 38"/>
          <p:cNvSpPr txBox="1"/>
          <p:nvPr/>
        </p:nvSpPr>
        <p:spPr>
          <a:xfrm>
            <a:off x="2149456" y="5415384"/>
            <a:ext cx="242739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平台支持苏标协议，能上传主动安全证据，根据报警对司机进行评分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39"/>
          <p:cNvSpPr txBox="1"/>
          <p:nvPr/>
        </p:nvSpPr>
        <p:spPr>
          <a:xfrm>
            <a:off x="7506335" y="5166995"/>
            <a:ext cx="2314575" cy="384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交通部和公安部协议对接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TextBox 40"/>
          <p:cNvSpPr txBox="1"/>
          <p:nvPr/>
        </p:nvSpPr>
        <p:spPr>
          <a:xfrm>
            <a:off x="7582656" y="5442424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支持交通部协议和公安部通信协议，两种数据格式的设备都能接入平台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1"/>
          <p:cNvSpPr txBox="1"/>
          <p:nvPr/>
        </p:nvSpPr>
        <p:spPr>
          <a:xfrm>
            <a:off x="8610705" y="3920582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大数据分析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TextBox 42"/>
          <p:cNvSpPr txBox="1"/>
          <p:nvPr/>
        </p:nvSpPr>
        <p:spPr>
          <a:xfrm>
            <a:off x="8686778" y="4195800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对报警，位置，传感器进行数据分析，对司机进行考核，大屏幕数据展示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43"/>
          <p:cNvSpPr txBox="1"/>
          <p:nvPr/>
        </p:nvSpPr>
        <p:spPr>
          <a:xfrm>
            <a:off x="9234775" y="2556249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各种客户端展示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TextBox 44"/>
          <p:cNvSpPr txBox="1"/>
          <p:nvPr/>
        </p:nvSpPr>
        <p:spPr>
          <a:xfrm>
            <a:off x="9310848" y="2831468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客户端，移动客户端，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客户端多种客户端进行管理和数据展示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278919" y="1596272"/>
            <a:ext cx="1920000" cy="1920000"/>
            <a:chOff x="3832951" y="1054702"/>
            <a:chExt cx="1440000" cy="1440000"/>
          </a:xfrm>
          <a:solidFill>
            <a:schemeClr val="bg1"/>
          </a:solidFill>
        </p:grpSpPr>
        <p:sp>
          <p:nvSpPr>
            <p:cNvPr id="31" name="椭圆 30"/>
            <p:cNvSpPr/>
            <p:nvPr/>
          </p:nvSpPr>
          <p:spPr>
            <a:xfrm>
              <a:off x="3832951" y="1054702"/>
              <a:ext cx="1440000" cy="1440000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865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1"/>
            <p:cNvSpPr txBox="1"/>
            <p:nvPr/>
          </p:nvSpPr>
          <p:spPr>
            <a:xfrm>
              <a:off x="4204138" y="1420759"/>
              <a:ext cx="697627" cy="70788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algn="ctr">
                <a:defRPr sz="1400">
                  <a:solidFill>
                    <a:schemeClr val="lt1"/>
                  </a:solidFill>
                  <a:latin typeface="Impact" panose="020B080603090205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665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关键技术</a:t>
              </a:r>
              <a:endParaRPr lang="zh-CN" altLang="en-US" sz="2665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Subtitle 2"/>
          <p:cNvSpPr txBox="1"/>
          <p:nvPr/>
        </p:nvSpPr>
        <p:spPr>
          <a:xfrm>
            <a:off x="3350895" y="26797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核心技术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 txBox="1"/>
          <p:nvPr/>
        </p:nvSpPr>
        <p:spPr>
          <a:xfrm>
            <a:off x="3350895" y="90170"/>
            <a:ext cx="5335905" cy="371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平台架构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43070" y="1990725"/>
            <a:ext cx="1944370" cy="516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/>
              <a:t>规则管理</a:t>
            </a:r>
            <a:endParaRPr lang="zh-CN" alt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4098925" y="1990725"/>
            <a:ext cx="1944370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22220" y="1360805"/>
            <a:ext cx="6863080" cy="51733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02230" y="1872615"/>
            <a:ext cx="786765" cy="45967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en-US" altLang="zh-CN" sz="1600" b="1" dirty="0" err="1">
                <a:solidFill>
                  <a:srgbClr val="002060"/>
                </a:solidFill>
              </a:rPr>
              <a:t>CarEye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002060"/>
                </a:solidFill>
              </a:rPr>
              <a:t>生态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二开</a:t>
            </a:r>
            <a:endParaRPr lang="zh-CN" altLang="en-US" sz="1200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支付</a:t>
            </a:r>
            <a:endParaRPr lang="zh-CN" altLang="en-US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en-US" altLang="zh-CN" sz="1200" dirty="0">
                <a:solidFill>
                  <a:srgbClr val="002060"/>
                </a:solidFill>
              </a:rPr>
              <a:t>ERP</a:t>
            </a:r>
            <a:r>
              <a:rPr lang="zh-CN" altLang="en-US" sz="1200" dirty="0">
                <a:solidFill>
                  <a:srgbClr val="002060"/>
                </a:solidFill>
              </a:rPr>
              <a:t>接入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22980" y="5979160"/>
            <a:ext cx="5039995" cy="4914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 dirty="0">
                <a:solidFill>
                  <a:srgbClr val="002060"/>
                </a:solidFill>
              </a:rPr>
              <a:t>数据源</a:t>
            </a:r>
            <a:endParaRPr lang="en-US" altLang="zh-CN" sz="1200" b="1" dirty="0">
              <a:solidFill>
                <a:srgbClr val="002060"/>
              </a:solidFill>
            </a:endParaRPr>
          </a:p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4083382" y="6071935"/>
            <a:ext cx="93610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智能终端</a:t>
            </a:r>
            <a:endParaRPr lang="zh-CN" altLang="en-US" sz="1200" dirty="0"/>
          </a:p>
        </p:txBody>
      </p:sp>
      <p:sp>
        <p:nvSpPr>
          <p:cNvPr id="11" name="TextBox 7"/>
          <p:cNvSpPr txBox="1"/>
          <p:nvPr/>
        </p:nvSpPr>
        <p:spPr>
          <a:xfrm>
            <a:off x="4838094" y="6071783"/>
            <a:ext cx="93610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智能汽车</a:t>
            </a:r>
            <a:endParaRPr lang="zh-CN" altLang="en-US" sz="1200" dirty="0"/>
          </a:p>
        </p:txBody>
      </p:sp>
      <p:sp>
        <p:nvSpPr>
          <p:cNvPr id="12" name="TextBox 8"/>
          <p:cNvSpPr txBox="1"/>
          <p:nvPr/>
        </p:nvSpPr>
        <p:spPr>
          <a:xfrm>
            <a:off x="6979478" y="6009452"/>
            <a:ext cx="1080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便携式移动手机</a:t>
            </a:r>
            <a:r>
              <a:rPr lang="en-US" altLang="zh-CN" sz="1200" dirty="0"/>
              <a:t>/</a:t>
            </a:r>
            <a:r>
              <a:rPr lang="zh-CN" altLang="en-US" sz="1200" dirty="0"/>
              <a:t>设备</a:t>
            </a:r>
            <a:endParaRPr lang="zh-CN" altLang="en-US" sz="1200" dirty="0"/>
          </a:p>
        </p:txBody>
      </p:sp>
      <p:sp>
        <p:nvSpPr>
          <p:cNvPr id="13" name="矩形 12"/>
          <p:cNvSpPr/>
          <p:nvPr/>
        </p:nvSpPr>
        <p:spPr>
          <a:xfrm>
            <a:off x="8639175" y="1856105"/>
            <a:ext cx="654050" cy="46132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002060"/>
                </a:solidFill>
              </a:rPr>
              <a:t>安全管理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证书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连接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授权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b="1" dirty="0">
              <a:solidFill>
                <a:srgbClr val="002060"/>
              </a:solidFill>
            </a:endParaRPr>
          </a:p>
          <a:p>
            <a:pPr algn="ctr"/>
            <a:endParaRPr lang="en-US" altLang="zh-CN" b="1" dirty="0">
              <a:solidFill>
                <a:srgbClr val="002060"/>
              </a:solidFill>
            </a:endParaRPr>
          </a:p>
          <a:p>
            <a:pPr algn="ctr"/>
            <a:endParaRPr lang="en-US" altLang="zh-CN" sz="1400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22980" y="5344795"/>
            <a:ext cx="5040630" cy="5359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 dirty="0">
                <a:solidFill>
                  <a:srgbClr val="002060"/>
                </a:solidFill>
              </a:rPr>
              <a:t>  数据引擎</a:t>
            </a:r>
            <a:endParaRPr lang="en-US" altLang="zh-CN" sz="1200" b="1" dirty="0">
              <a:solidFill>
                <a:srgbClr val="002060"/>
              </a:solidFill>
            </a:endParaRPr>
          </a:p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7051252" y="5496355"/>
            <a:ext cx="100811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/>
              <a:t>MySQL</a:t>
            </a:r>
            <a:endParaRPr lang="zh-CN" altLang="en-US" sz="1200" dirty="0"/>
          </a:p>
        </p:txBody>
      </p:sp>
      <p:sp>
        <p:nvSpPr>
          <p:cNvPr id="16" name="TextBox 14"/>
          <p:cNvSpPr txBox="1"/>
          <p:nvPr/>
        </p:nvSpPr>
        <p:spPr>
          <a:xfrm>
            <a:off x="7050851" y="5273576"/>
            <a:ext cx="100811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err="1"/>
              <a:t>mongodb</a:t>
            </a:r>
            <a:endParaRPr lang="zh-CN" altLang="en-US" sz="1400" dirty="0"/>
          </a:p>
        </p:txBody>
      </p:sp>
      <p:sp>
        <p:nvSpPr>
          <p:cNvPr id="17" name="TextBox 15"/>
          <p:cNvSpPr txBox="1"/>
          <p:nvPr/>
        </p:nvSpPr>
        <p:spPr>
          <a:xfrm>
            <a:off x="4147036" y="5318026"/>
            <a:ext cx="10081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数据引擎和规则</a:t>
            </a:r>
            <a:endParaRPr lang="zh-CN" altLang="en-US" sz="1200" dirty="0"/>
          </a:p>
        </p:txBody>
      </p:sp>
      <p:sp>
        <p:nvSpPr>
          <p:cNvPr id="18" name="矩形 17"/>
          <p:cNvSpPr/>
          <p:nvPr/>
        </p:nvSpPr>
        <p:spPr>
          <a:xfrm>
            <a:off x="3450590" y="1872615"/>
            <a:ext cx="2064385" cy="34004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96330" y="1872615"/>
            <a:ext cx="2398395" cy="3401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20440" y="1948815"/>
            <a:ext cx="1993900" cy="7759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规则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08450" y="2096135"/>
            <a:ext cx="504190" cy="248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报警</a:t>
            </a:r>
            <a:endParaRPr lang="zh-CN" altLang="en-US" sz="1000" dirty="0"/>
          </a:p>
        </p:txBody>
      </p:sp>
      <p:sp>
        <p:nvSpPr>
          <p:cNvPr id="22" name="矩形 21"/>
          <p:cNvSpPr/>
          <p:nvPr/>
        </p:nvSpPr>
        <p:spPr>
          <a:xfrm>
            <a:off x="4658995" y="208343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900" dirty="0"/>
              <a:t>指令下发</a:t>
            </a:r>
            <a:endParaRPr lang="zh-CN" altLang="en-US" sz="900" dirty="0"/>
          </a:p>
        </p:txBody>
      </p:sp>
      <p:sp>
        <p:nvSpPr>
          <p:cNvPr id="23" name="矩形 22"/>
          <p:cNvSpPr/>
          <p:nvPr/>
        </p:nvSpPr>
        <p:spPr>
          <a:xfrm>
            <a:off x="4108450" y="2373630"/>
            <a:ext cx="117919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业务规则</a:t>
            </a:r>
            <a:endParaRPr lang="zh-CN" altLang="en-US" sz="1000" dirty="0"/>
          </a:p>
        </p:txBody>
      </p:sp>
      <p:sp>
        <p:nvSpPr>
          <p:cNvPr id="24" name="矩形 23"/>
          <p:cNvSpPr/>
          <p:nvPr/>
        </p:nvSpPr>
        <p:spPr>
          <a:xfrm>
            <a:off x="3520440" y="2816225"/>
            <a:ext cx="1995170" cy="7080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流媒体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083685" y="2888615"/>
            <a:ext cx="648335" cy="31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音视频处理</a:t>
            </a:r>
            <a:endParaRPr lang="zh-CN" altLang="en-US" sz="1000" dirty="0"/>
          </a:p>
        </p:txBody>
      </p:sp>
      <p:sp>
        <p:nvSpPr>
          <p:cNvPr id="26" name="矩形 25"/>
          <p:cNvSpPr/>
          <p:nvPr/>
        </p:nvSpPr>
        <p:spPr>
          <a:xfrm>
            <a:off x="4803775" y="2888615"/>
            <a:ext cx="596900" cy="313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多媒体存储</a:t>
            </a:r>
            <a:endParaRPr lang="zh-CN" altLang="en-US" sz="1000" dirty="0"/>
          </a:p>
        </p:txBody>
      </p:sp>
      <p:sp>
        <p:nvSpPr>
          <p:cNvPr id="27" name="矩形 26"/>
          <p:cNvSpPr/>
          <p:nvPr/>
        </p:nvSpPr>
        <p:spPr>
          <a:xfrm>
            <a:off x="4083685" y="3274695"/>
            <a:ext cx="1204595" cy="248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负载均衡</a:t>
            </a:r>
            <a:endParaRPr lang="zh-CN" altLang="en-US" sz="1000" dirty="0"/>
          </a:p>
        </p:txBody>
      </p:sp>
      <p:sp>
        <p:nvSpPr>
          <p:cNvPr id="28" name="矩形 27"/>
          <p:cNvSpPr/>
          <p:nvPr/>
        </p:nvSpPr>
        <p:spPr>
          <a:xfrm>
            <a:off x="3521075" y="3608705"/>
            <a:ext cx="1993900" cy="7296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地图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21150" y="3655060"/>
            <a:ext cx="575945" cy="284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轨迹</a:t>
            </a:r>
            <a:endParaRPr lang="en-US" altLang="zh-CN" sz="1000" dirty="0"/>
          </a:p>
          <a:p>
            <a:pPr algn="ctr"/>
            <a:r>
              <a:rPr lang="zh-CN" altLang="en-US" sz="1000" dirty="0"/>
              <a:t>管理</a:t>
            </a:r>
            <a:endParaRPr lang="zh-CN" altLang="en-US" sz="1000" dirty="0"/>
          </a:p>
        </p:txBody>
      </p:sp>
      <p:sp>
        <p:nvSpPr>
          <p:cNvPr id="30" name="矩形 29"/>
          <p:cNvSpPr/>
          <p:nvPr/>
        </p:nvSpPr>
        <p:spPr>
          <a:xfrm>
            <a:off x="4783455" y="3680460"/>
            <a:ext cx="523875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实时定位</a:t>
            </a:r>
            <a:endParaRPr lang="zh-CN" altLang="en-US" sz="1000" dirty="0"/>
          </a:p>
        </p:txBody>
      </p:sp>
      <p:sp>
        <p:nvSpPr>
          <p:cNvPr id="31" name="矩形 30"/>
          <p:cNvSpPr/>
          <p:nvPr/>
        </p:nvSpPr>
        <p:spPr>
          <a:xfrm>
            <a:off x="4121150" y="4053840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电子围栏</a:t>
            </a:r>
            <a:endParaRPr lang="zh-CN" altLang="en-US" sz="1000" dirty="0"/>
          </a:p>
        </p:txBody>
      </p:sp>
      <p:sp>
        <p:nvSpPr>
          <p:cNvPr id="32" name="矩形 31"/>
          <p:cNvSpPr/>
          <p:nvPr/>
        </p:nvSpPr>
        <p:spPr>
          <a:xfrm>
            <a:off x="3499485" y="4412615"/>
            <a:ext cx="2016125" cy="78930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车辆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121150" y="4472305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dirty="0"/>
              <a:t>OTA</a:t>
            </a:r>
            <a:endParaRPr lang="zh-CN" altLang="en-US" sz="1000" dirty="0"/>
          </a:p>
        </p:txBody>
      </p:sp>
      <p:sp>
        <p:nvSpPr>
          <p:cNvPr id="34" name="矩形 33"/>
          <p:cNvSpPr/>
          <p:nvPr/>
        </p:nvSpPr>
        <p:spPr>
          <a:xfrm>
            <a:off x="4743450" y="4472305"/>
            <a:ext cx="6565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远程交互</a:t>
            </a:r>
            <a:endParaRPr lang="zh-CN" altLang="en-US" sz="1000" dirty="0"/>
          </a:p>
        </p:txBody>
      </p:sp>
      <p:sp>
        <p:nvSpPr>
          <p:cNvPr id="35" name="矩形 34"/>
          <p:cNvSpPr/>
          <p:nvPr/>
        </p:nvSpPr>
        <p:spPr>
          <a:xfrm>
            <a:off x="4095750" y="4832350"/>
            <a:ext cx="13042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规则管理</a:t>
            </a:r>
            <a:endParaRPr lang="zh-CN" altLang="en-US" sz="1000" dirty="0"/>
          </a:p>
        </p:txBody>
      </p:sp>
      <p:sp>
        <p:nvSpPr>
          <p:cNvPr id="36" name="矩形 35"/>
          <p:cNvSpPr/>
          <p:nvPr/>
        </p:nvSpPr>
        <p:spPr>
          <a:xfrm>
            <a:off x="3522980" y="1520190"/>
            <a:ext cx="237617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API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6187440" y="1486535"/>
            <a:ext cx="237617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平台对接</a:t>
            </a:r>
            <a:r>
              <a:rPr lang="en-US" altLang="zh-CN" dirty="0"/>
              <a:t>809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748280" y="841375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第三方平台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019675" y="854710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合作伙伴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7498080" y="841375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客户端</a:t>
            </a:r>
            <a:endParaRPr lang="zh-CN" altLang="en-US" dirty="0"/>
          </a:p>
        </p:txBody>
      </p:sp>
      <p:cxnSp>
        <p:nvCxnSpPr>
          <p:cNvPr id="41" name="肘形连接符 40"/>
          <p:cNvCxnSpPr>
            <a:stCxn id="38" idx="2"/>
            <a:endCxn id="36" idx="0"/>
          </p:cNvCxnSpPr>
          <p:nvPr/>
        </p:nvCxnSpPr>
        <p:spPr>
          <a:xfrm rot="5400000" flipV="1">
            <a:off x="3983990" y="793115"/>
            <a:ext cx="355600" cy="109855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39" idx="2"/>
            <a:endCxn id="36" idx="0"/>
          </p:cNvCxnSpPr>
          <p:nvPr/>
        </p:nvCxnSpPr>
        <p:spPr>
          <a:xfrm rot="5400000">
            <a:off x="5126355" y="762635"/>
            <a:ext cx="342265" cy="1172845"/>
          </a:xfrm>
          <a:prstGeom prst="bentConnector3">
            <a:avLst>
              <a:gd name="adj1" fmla="val 50093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形状 71"/>
          <p:cNvCxnSpPr>
            <a:stCxn id="40" idx="2"/>
            <a:endCxn id="36" idx="0"/>
          </p:cNvCxnSpPr>
          <p:nvPr/>
        </p:nvCxnSpPr>
        <p:spPr>
          <a:xfrm rot="5400000">
            <a:off x="6358890" y="-483235"/>
            <a:ext cx="355600" cy="365125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6195695" y="2887980"/>
            <a:ext cx="2264410" cy="1066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模型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651750" y="3088005"/>
            <a:ext cx="720725" cy="306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 dirty="0"/>
              <a:t>传感器算法</a:t>
            </a:r>
            <a:endParaRPr lang="zh-CN" sz="1000" dirty="0"/>
          </a:p>
        </p:txBody>
      </p:sp>
      <p:sp>
        <p:nvSpPr>
          <p:cNvPr id="46" name="矩形 45"/>
          <p:cNvSpPr/>
          <p:nvPr/>
        </p:nvSpPr>
        <p:spPr>
          <a:xfrm>
            <a:off x="6801485" y="3523615"/>
            <a:ext cx="742950" cy="32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经济用车分析</a:t>
            </a:r>
            <a:endParaRPr lang="zh-CN" altLang="en-US" sz="1000" dirty="0"/>
          </a:p>
        </p:txBody>
      </p:sp>
      <p:sp>
        <p:nvSpPr>
          <p:cNvPr id="47" name="矩形 46"/>
          <p:cNvSpPr/>
          <p:nvPr/>
        </p:nvSpPr>
        <p:spPr>
          <a:xfrm>
            <a:off x="6801485" y="3064510"/>
            <a:ext cx="742315" cy="341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行驶分析</a:t>
            </a:r>
            <a:endParaRPr lang="zh-CN" altLang="en-US" sz="1000" dirty="0"/>
          </a:p>
        </p:txBody>
      </p:sp>
      <p:sp>
        <p:nvSpPr>
          <p:cNvPr id="51" name="矩形 50"/>
          <p:cNvSpPr/>
          <p:nvPr/>
        </p:nvSpPr>
        <p:spPr>
          <a:xfrm>
            <a:off x="6195695" y="4104640"/>
            <a:ext cx="2259965" cy="10979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结构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化数据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801485" y="4202430"/>
            <a:ext cx="742950" cy="251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用户数据</a:t>
            </a:r>
            <a:endParaRPr lang="zh-CN" altLang="en-US" sz="1000" dirty="0"/>
          </a:p>
        </p:txBody>
      </p:sp>
      <p:sp>
        <p:nvSpPr>
          <p:cNvPr id="53" name="矩形 52"/>
          <p:cNvSpPr/>
          <p:nvPr/>
        </p:nvSpPr>
        <p:spPr>
          <a:xfrm>
            <a:off x="7666990" y="4612640"/>
            <a:ext cx="648335" cy="324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行驶数据</a:t>
            </a:r>
            <a:endParaRPr lang="zh-CN" altLang="en-US" sz="1000" dirty="0"/>
          </a:p>
        </p:txBody>
      </p:sp>
      <p:sp>
        <p:nvSpPr>
          <p:cNvPr id="54" name="矩形 53"/>
          <p:cNvSpPr/>
          <p:nvPr/>
        </p:nvSpPr>
        <p:spPr>
          <a:xfrm>
            <a:off x="6896735" y="4612640"/>
            <a:ext cx="648335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传感器数据</a:t>
            </a:r>
            <a:endParaRPr lang="zh-CN" altLang="en-US" sz="1000" dirty="0"/>
          </a:p>
        </p:txBody>
      </p:sp>
      <p:sp>
        <p:nvSpPr>
          <p:cNvPr id="55" name="矩形 54"/>
          <p:cNvSpPr/>
          <p:nvPr/>
        </p:nvSpPr>
        <p:spPr>
          <a:xfrm>
            <a:off x="6195695" y="1990725"/>
            <a:ext cx="2253615" cy="8255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展示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642225" y="4202430"/>
            <a:ext cx="73025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报警数据</a:t>
            </a:r>
            <a:endParaRPr lang="zh-CN" altLang="en-US" sz="1000" dirty="0"/>
          </a:p>
        </p:txBody>
      </p:sp>
      <p:sp>
        <p:nvSpPr>
          <p:cNvPr id="57" name="矩形 56"/>
          <p:cNvSpPr/>
          <p:nvPr/>
        </p:nvSpPr>
        <p:spPr>
          <a:xfrm>
            <a:off x="6801485" y="2204085"/>
            <a:ext cx="746125" cy="455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数据挖掘</a:t>
            </a:r>
            <a:endParaRPr lang="zh-CN" altLang="en-US" sz="1000" dirty="0"/>
          </a:p>
        </p:txBody>
      </p:sp>
      <p:sp>
        <p:nvSpPr>
          <p:cNvPr id="58" name="矩形 57"/>
          <p:cNvSpPr/>
          <p:nvPr/>
        </p:nvSpPr>
        <p:spPr>
          <a:xfrm>
            <a:off x="7656830" y="2204085"/>
            <a:ext cx="716280" cy="429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</a:t>
            </a:r>
            <a:endParaRPr lang="en-US" altLang="zh-CN" sz="1000" dirty="0"/>
          </a:p>
          <a:p>
            <a:pPr algn="ctr"/>
            <a:r>
              <a:rPr lang="zh-CN" altLang="en-US" sz="1000" dirty="0"/>
              <a:t>分析</a:t>
            </a:r>
            <a:endParaRPr lang="zh-CN" altLang="en-US" sz="1000" dirty="0"/>
          </a:p>
        </p:txBody>
      </p:sp>
      <p:sp>
        <p:nvSpPr>
          <p:cNvPr id="59" name="矩形 58"/>
          <p:cNvSpPr/>
          <p:nvPr/>
        </p:nvSpPr>
        <p:spPr>
          <a:xfrm>
            <a:off x="7651750" y="3523615"/>
            <a:ext cx="720725" cy="283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数据备</a:t>
            </a:r>
            <a:endParaRPr lang="en-US" altLang="zh-CN" sz="1000" dirty="0"/>
          </a:p>
          <a:p>
            <a:pPr algn="ctr"/>
            <a:r>
              <a:rPr lang="zh-CN" altLang="en-US" sz="1000" dirty="0"/>
              <a:t>份</a:t>
            </a:r>
            <a:r>
              <a:rPr lang="en-US" altLang="zh-CN" sz="1000" dirty="0"/>
              <a:t>/</a:t>
            </a:r>
            <a:r>
              <a:rPr lang="zh-CN" altLang="en-US" sz="1000" dirty="0"/>
              <a:t>恢复</a:t>
            </a:r>
            <a:endParaRPr lang="zh-CN" altLang="en-US" sz="1000" dirty="0"/>
          </a:p>
        </p:txBody>
      </p:sp>
      <p:sp>
        <p:nvSpPr>
          <p:cNvPr id="60" name="矩形 59"/>
          <p:cNvSpPr/>
          <p:nvPr/>
        </p:nvSpPr>
        <p:spPr>
          <a:xfrm>
            <a:off x="5563870" y="204787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轨迹</a:t>
            </a:r>
            <a:endParaRPr lang="zh-CN" altLang="en-US" sz="1200" dirty="0"/>
          </a:p>
        </p:txBody>
      </p:sp>
      <p:sp>
        <p:nvSpPr>
          <p:cNvPr id="61" name="矩形 60"/>
          <p:cNvSpPr/>
          <p:nvPr/>
        </p:nvSpPr>
        <p:spPr>
          <a:xfrm>
            <a:off x="5552440" y="2636520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报表</a:t>
            </a:r>
            <a:endParaRPr lang="zh-CN" altLang="en-US" sz="1200" dirty="0"/>
          </a:p>
        </p:txBody>
      </p:sp>
      <p:sp>
        <p:nvSpPr>
          <p:cNvPr id="62" name="矩形 61"/>
          <p:cNvSpPr/>
          <p:nvPr/>
        </p:nvSpPr>
        <p:spPr>
          <a:xfrm>
            <a:off x="5552440" y="3202940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回放</a:t>
            </a:r>
            <a:endParaRPr lang="zh-CN" altLang="en-US" sz="1200" dirty="0"/>
          </a:p>
        </p:txBody>
      </p:sp>
      <p:sp>
        <p:nvSpPr>
          <p:cNvPr id="63" name="矩形 62"/>
          <p:cNvSpPr/>
          <p:nvPr/>
        </p:nvSpPr>
        <p:spPr>
          <a:xfrm>
            <a:off x="5565140" y="375221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消息发布</a:t>
            </a:r>
            <a:endParaRPr lang="zh-CN" altLang="en-US" sz="1200" dirty="0"/>
          </a:p>
        </p:txBody>
      </p:sp>
      <p:sp>
        <p:nvSpPr>
          <p:cNvPr id="64" name="矩形 63"/>
          <p:cNvSpPr/>
          <p:nvPr/>
        </p:nvSpPr>
        <p:spPr>
          <a:xfrm>
            <a:off x="5571490" y="433768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多语言</a:t>
            </a:r>
            <a:endParaRPr lang="zh-CN" altLang="en-US" sz="1200" dirty="0"/>
          </a:p>
        </p:txBody>
      </p:sp>
      <p:sp>
        <p:nvSpPr>
          <p:cNvPr id="65" name="矩形 64"/>
          <p:cNvSpPr/>
          <p:nvPr/>
        </p:nvSpPr>
        <p:spPr>
          <a:xfrm>
            <a:off x="4783455" y="4053840"/>
            <a:ext cx="52387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多地图</a:t>
            </a:r>
            <a:endParaRPr lang="zh-CN" altLang="en-US" sz="1000" dirty="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45" y="292100"/>
            <a:ext cx="1249680" cy="1143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05" y="1720850"/>
            <a:ext cx="1084580" cy="710565"/>
          </a:xfrm>
          <a:prstGeom prst="rect">
            <a:avLst/>
          </a:prstGeom>
        </p:spPr>
      </p:pic>
      <p:sp>
        <p:nvSpPr>
          <p:cNvPr id="9" name="流程图: 磁盘 8"/>
          <p:cNvSpPr/>
          <p:nvPr/>
        </p:nvSpPr>
        <p:spPr>
          <a:xfrm>
            <a:off x="6460490" y="1720850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负载均衡</a:t>
            </a:r>
            <a:endParaRPr lang="zh-CN" altLang="en-US" sz="1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947035"/>
            <a:ext cx="1185545" cy="667385"/>
          </a:xfrm>
          <a:prstGeom prst="rect">
            <a:avLst/>
          </a:prstGeom>
        </p:spPr>
      </p:pic>
      <p:sp>
        <p:nvSpPr>
          <p:cNvPr id="11" name="流程图: 磁盘 10"/>
          <p:cNvSpPr/>
          <p:nvPr/>
        </p:nvSpPr>
        <p:spPr>
          <a:xfrm>
            <a:off x="5498465" y="4095115"/>
            <a:ext cx="713740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指令服务</a:t>
            </a:r>
            <a:endParaRPr lang="zh-CN" altLang="en-US" sz="1400" dirty="0"/>
          </a:p>
        </p:txBody>
      </p:sp>
      <p:sp>
        <p:nvSpPr>
          <p:cNvPr id="12" name="流程图: 磁盘 11"/>
          <p:cNvSpPr/>
          <p:nvPr/>
        </p:nvSpPr>
        <p:spPr>
          <a:xfrm>
            <a:off x="5436870" y="79692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3" name="流程图: 磁盘 12"/>
          <p:cNvSpPr/>
          <p:nvPr/>
        </p:nvSpPr>
        <p:spPr>
          <a:xfrm>
            <a:off x="5498465" y="177609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4" name="流程图: 磁盘 13"/>
          <p:cNvSpPr/>
          <p:nvPr/>
        </p:nvSpPr>
        <p:spPr>
          <a:xfrm>
            <a:off x="5436870" y="286194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30" y="3889375"/>
            <a:ext cx="1125855" cy="78803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492984" y="5497125"/>
            <a:ext cx="202921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支持</a:t>
            </a:r>
            <a:endParaRPr lang="en-US" altLang="zh-CN" dirty="0"/>
          </a:p>
          <a:p>
            <a:r>
              <a:rPr lang="en-US" altLang="zh-CN" dirty="0"/>
              <a:t>GT/T 1078 </a:t>
            </a:r>
            <a:r>
              <a:rPr lang="zh-CN" altLang="en-US" dirty="0"/>
              <a:t>协议</a:t>
            </a:r>
            <a:endParaRPr lang="en-US" altLang="zh-CN" dirty="0"/>
          </a:p>
          <a:p>
            <a:r>
              <a:rPr lang="en-US" altLang="zh-CN" dirty="0"/>
              <a:t>GB28181 </a:t>
            </a:r>
            <a:r>
              <a:rPr lang="zh-CN" altLang="en-US" dirty="0"/>
              <a:t>协议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953921" y="5774063"/>
            <a:ext cx="202921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针对多设备接入的软负载均衡方案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7374864" y="5624203"/>
            <a:ext cx="187011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丰富的视图展示方式</a:t>
            </a:r>
            <a:endParaRPr lang="zh-CN" altLang="en-US" dirty="0"/>
          </a:p>
        </p:txBody>
      </p:sp>
      <p:sp>
        <p:nvSpPr>
          <p:cNvPr id="24" name="右大括号 23"/>
          <p:cNvSpPr/>
          <p:nvPr/>
        </p:nvSpPr>
        <p:spPr>
          <a:xfrm>
            <a:off x="4331970" y="904240"/>
            <a:ext cx="525780" cy="3930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413581" y="6189894"/>
            <a:ext cx="18701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开放</a:t>
            </a:r>
            <a:r>
              <a:rPr lang="en-US" altLang="zh-CN" dirty="0"/>
              <a:t>API 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cxnSp>
        <p:nvCxnSpPr>
          <p:cNvPr id="35" name="曲线连接符 34"/>
          <p:cNvCxnSpPr>
            <a:stCxn id="9" idx="3"/>
            <a:endCxn id="11" idx="4"/>
          </p:cNvCxnSpPr>
          <p:nvPr/>
        </p:nvCxnSpPr>
        <p:spPr>
          <a:xfrm rot="5400000">
            <a:off x="5523865" y="3243580"/>
            <a:ext cx="1957070" cy="580390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左大括号 37"/>
          <p:cNvSpPr/>
          <p:nvPr/>
        </p:nvSpPr>
        <p:spPr>
          <a:xfrm>
            <a:off x="7338060" y="1089025"/>
            <a:ext cx="290830" cy="37471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902481" y="1188833"/>
            <a:ext cx="14834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车辆监控平台</a:t>
            </a:r>
            <a:endParaRPr lang="zh-CN" altLang="en-US" sz="1600" dirty="0"/>
          </a:p>
        </p:txBody>
      </p:sp>
      <p:sp>
        <p:nvSpPr>
          <p:cNvPr id="41" name="文本框 40"/>
          <p:cNvSpPr txBox="1"/>
          <p:nvPr/>
        </p:nvSpPr>
        <p:spPr>
          <a:xfrm>
            <a:off x="7971241" y="2724016"/>
            <a:ext cx="14834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安防监控平台</a:t>
            </a:r>
            <a:endParaRPr lang="zh-CN" altLang="en-US" sz="1600" dirty="0"/>
          </a:p>
        </p:txBody>
      </p:sp>
      <p:sp>
        <p:nvSpPr>
          <p:cNvPr id="42" name="文本框 41"/>
          <p:cNvSpPr txBox="1"/>
          <p:nvPr/>
        </p:nvSpPr>
        <p:spPr>
          <a:xfrm>
            <a:off x="7971283" y="3972830"/>
            <a:ext cx="1346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移动设备监控平台</a:t>
            </a:r>
            <a:endParaRPr lang="zh-CN" altLang="en-US" sz="1600" dirty="0"/>
          </a:p>
        </p:txBody>
      </p:sp>
      <p:cxnSp>
        <p:nvCxnSpPr>
          <p:cNvPr id="47" name="曲线连接符 46"/>
          <p:cNvCxnSpPr>
            <a:stCxn id="12" idx="4"/>
            <a:endCxn id="9" idx="1"/>
          </p:cNvCxnSpPr>
          <p:nvPr/>
        </p:nvCxnSpPr>
        <p:spPr>
          <a:xfrm>
            <a:off x="6100445" y="1214120"/>
            <a:ext cx="692150" cy="50673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/>
          <p:cNvCxnSpPr>
            <a:stCxn id="13" idx="4"/>
            <a:endCxn id="9" idx="2"/>
          </p:cNvCxnSpPr>
          <p:nvPr/>
        </p:nvCxnSpPr>
        <p:spPr>
          <a:xfrm flipV="1">
            <a:off x="6162040" y="2138045"/>
            <a:ext cx="298450" cy="55245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51"/>
          <p:cNvCxnSpPr>
            <a:stCxn id="14" idx="4"/>
            <a:endCxn id="9" idx="3"/>
          </p:cNvCxnSpPr>
          <p:nvPr/>
        </p:nvCxnSpPr>
        <p:spPr>
          <a:xfrm flipV="1">
            <a:off x="6100445" y="2555240"/>
            <a:ext cx="692150" cy="72390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右箭头 52"/>
          <p:cNvSpPr/>
          <p:nvPr/>
        </p:nvSpPr>
        <p:spPr>
          <a:xfrm flipV="1">
            <a:off x="4590415" y="1720850"/>
            <a:ext cx="549275" cy="13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右箭头 53"/>
          <p:cNvSpPr/>
          <p:nvPr/>
        </p:nvSpPr>
        <p:spPr>
          <a:xfrm>
            <a:off x="7082155" y="1638935"/>
            <a:ext cx="461010" cy="135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5139690" y="1556385"/>
            <a:ext cx="1942465" cy="370014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/>
          <p:nvPr/>
        </p:nvCxnSpPr>
        <p:spPr>
          <a:xfrm flipV="1">
            <a:off x="6301740" y="4519295"/>
            <a:ext cx="1111885" cy="13970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1" idx="2"/>
          </p:cNvCxnSpPr>
          <p:nvPr/>
        </p:nvCxnSpPr>
        <p:spPr>
          <a:xfrm flipH="1">
            <a:off x="4544695" y="4512310"/>
            <a:ext cx="953770" cy="635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btitle 2"/>
          <p:cNvSpPr txBox="1"/>
          <p:nvPr/>
        </p:nvSpPr>
        <p:spPr>
          <a:xfrm>
            <a:off x="3633470" y="36195"/>
            <a:ext cx="5335905" cy="409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流媒体框架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基础功能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1405" y="894715"/>
            <a:ext cx="4852035" cy="2423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3872865"/>
            <a:ext cx="4457700" cy="22358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75" y="3872865"/>
            <a:ext cx="4705985" cy="2336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275" y="894715"/>
            <a:ext cx="4396740" cy="24231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64385" y="339280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位置监控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56425" y="339280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实时视频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84375" y="631063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轨迹回放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56425" y="631063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运营管理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基础数据和权限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8280" y="865505"/>
            <a:ext cx="10191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多角色，多用户，多机构的管理。不同权限的菜单分配，一个平台多个视图，多个客户，最大程度上实现了资源的利用。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6490" y="1565275"/>
            <a:ext cx="4612005" cy="25476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1565275"/>
            <a:ext cx="5249545" cy="2546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90" y="4276725"/>
            <a:ext cx="4612005" cy="2284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55" y="4243705"/>
            <a:ext cx="5193665" cy="23501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dynamicNum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  <p:tag name="KSO_WM_UNIT_PLACING_PICTURE_USER_VIEWPORT" val="{&quot;height&quot;:8206,&quot;width&quot;:17233}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ISPRING_PRESENTATION_TITLE" val="PowerPoint 演示文稿"/>
  <p:tag name="KSO_WPP_MARK_KEY" val="5bcf66fe-8c48-4402-a4e4-9372d631f312"/>
  <p:tag name="COMMONDATA" val="eyJoZGlkIjoiNTM4OWI3ZDkwZjEwODRlMTE1ZTE3NmExNTQyZjdjZWE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2125</Words>
  <Application>WPS 演示</Application>
  <PresentationFormat>宽屏</PresentationFormat>
  <Paragraphs>373</Paragraphs>
  <Slides>24</Slides>
  <Notes>48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微软雅黑 Light</vt:lpstr>
      <vt:lpstr>Adobe 黑体 Std R</vt:lpstr>
      <vt:lpstr>黑体</vt:lpstr>
      <vt:lpstr>方正兰亭粗黑_GBK</vt:lpstr>
      <vt:lpstr>方正黑体简体</vt:lpstr>
      <vt:lpstr>Lato</vt:lpstr>
      <vt:lpstr>Impact</vt:lpstr>
      <vt:lpstr>Calibri</vt:lpstr>
      <vt:lpstr>Arial Unicode MS</vt:lpstr>
      <vt:lpstr>方正兰亭黑_GBK</vt:lpstr>
      <vt:lpstr>ksdb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suppo</cp:lastModifiedBy>
  <cp:revision>273</cp:revision>
  <dcterms:created xsi:type="dcterms:W3CDTF">2019-02-25T06:39:00Z</dcterms:created>
  <dcterms:modified xsi:type="dcterms:W3CDTF">2023-02-18T08:16:44Z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DB6075E4B0634B958C57AC5184B1B43C</vt:lpwstr>
  </property>
</Properties>
</file>